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67" r:id="rId4"/>
    <p:sldId id="259" r:id="rId5"/>
    <p:sldId id="261" r:id="rId6"/>
    <p:sldId id="260" r:id="rId7"/>
    <p:sldId id="268" r:id="rId8"/>
    <p:sldId id="262" r:id="rId9"/>
    <p:sldId id="271" r:id="rId10"/>
    <p:sldId id="269" r:id="rId11"/>
    <p:sldId id="263" r:id="rId12"/>
    <p:sldId id="273" r:id="rId13"/>
    <p:sldId id="274" r:id="rId14"/>
    <p:sldId id="277" r:id="rId15"/>
    <p:sldId id="275" r:id="rId16"/>
    <p:sldId id="276" r:id="rId17"/>
    <p:sldId id="266" r:id="rId18"/>
  </p:sldIdLst>
  <p:sldSz cx="18288000" cy="10287000"/>
  <p:notesSz cx="6858000" cy="9144000"/>
  <p:embeddedFontLst>
    <p:embeddedFont>
      <p:font typeface="Inter" panose="020B0502030000000004" pitchFamily="34" charset="0"/>
      <p:regular r:id="rId19"/>
    </p:embeddedFont>
    <p:embeddedFont>
      <p:font typeface="Inter Italics" panose="020B0502030000000004" pitchFamily="34" charset="0"/>
      <p:regular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23" autoAdjust="0"/>
    <p:restoredTop sz="94650" autoAdjust="0"/>
  </p:normalViewPr>
  <p:slideViewPr>
    <p:cSldViewPr>
      <p:cViewPr varScale="1">
        <p:scale>
          <a:sx n="80" d="100"/>
          <a:sy n="80" d="100"/>
        </p:scale>
        <p:origin x="26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18670" y="1135697"/>
            <a:ext cx="12673048" cy="74379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486"/>
              </a:lnSpc>
            </a:pPr>
            <a:r>
              <a:rPr lang="en-US" sz="14782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Predicting Employee Attrition at </a:t>
            </a:r>
            <a:r>
              <a:rPr lang="en-US" sz="14782" i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Frito-Lay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246468" y="6119356"/>
            <a:ext cx="4482703" cy="1256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2"/>
              </a:lnSpc>
            </a:pPr>
            <a:r>
              <a:rPr lang="en-US" sz="4630" dirty="0">
                <a:latin typeface="Inter"/>
                <a:ea typeface="Inter"/>
                <a:cs typeface="Inter"/>
                <a:sym typeface="Inter"/>
              </a:rPr>
              <a:t>Muskaan Mahes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44000" y="7572261"/>
            <a:ext cx="8204936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532"/>
              </a:lnSpc>
            </a:pPr>
            <a:r>
              <a:rPr lang="en-US" sz="6607" dirty="0" err="1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DDAnalytics</a:t>
            </a:r>
            <a:endParaRPr lang="en-US" sz="6607" dirty="0">
              <a:solidFill>
                <a:srgbClr val="294733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017918-4BA3-F56D-C847-1BB46762BB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66C1EAC2-3A1F-7CEA-1118-07E0437212DE}"/>
              </a:ext>
            </a:extLst>
          </p:cNvPr>
          <p:cNvSpPr txBox="1"/>
          <p:nvPr/>
        </p:nvSpPr>
        <p:spPr>
          <a:xfrm>
            <a:off x="408558" y="800101"/>
            <a:ext cx="10259442" cy="1897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08"/>
              </a:lnSpc>
            </a:pPr>
            <a:r>
              <a:rPr lang="en-US" sz="6498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Attrition vs Monthly Income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E77AF39E-C8FD-3ACD-9302-EFD061F1BB49}"/>
              </a:ext>
            </a:extLst>
          </p:cNvPr>
          <p:cNvSpPr txBox="1"/>
          <p:nvPr/>
        </p:nvSpPr>
        <p:spPr>
          <a:xfrm>
            <a:off x="1028700" y="5665385"/>
            <a:ext cx="4354392" cy="32060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78"/>
              </a:lnSpc>
            </a:pPr>
            <a:r>
              <a:rPr lang="en-US" sz="4405" dirty="0">
                <a:solidFill>
                  <a:schemeClr val="tx2"/>
                </a:solidFill>
                <a:latin typeface="Inter Italics"/>
                <a:ea typeface="Inter Italics"/>
                <a:cs typeface="Inter Italics"/>
                <a:sym typeface="Inter Italics"/>
              </a:rPr>
              <a:t>Employees who left the company had a lower income on average</a:t>
            </a:r>
          </a:p>
        </p:txBody>
      </p:sp>
      <p:pic>
        <p:nvPicPr>
          <p:cNvPr id="9" name="Picture 8" descr="A graph with red rectangular objects&#10;&#10;Description automatically generated">
            <a:extLst>
              <a:ext uri="{FF2B5EF4-FFF2-40B4-BE49-F238E27FC236}">
                <a16:creationId xmlns:a16="http://schemas.microsoft.com/office/drawing/2014/main" id="{CBE4F274-D9A4-F6F4-53B4-C334D56A1A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2438400"/>
            <a:ext cx="12088242" cy="755515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7729143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843097" y="2380219"/>
            <a:ext cx="8987703" cy="84183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39"/>
              </a:lnSpc>
            </a:pP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Procedure:</a:t>
            </a:r>
          </a:p>
          <a:p>
            <a:pPr marL="457200" indent="-457200">
              <a:lnSpc>
                <a:spcPts val="4439"/>
              </a:lnSpc>
              <a:buFont typeface="Wingdings" pitchFamily="2" charset="2"/>
              <a:buChar char="q"/>
            </a:pP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Train/Test </a:t>
            </a: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Wingdings" pitchFamily="2" charset="2"/>
              </a:rPr>
              <a:t> 70/30 Split</a:t>
            </a:r>
          </a:p>
          <a:p>
            <a:pPr marL="457200" indent="-457200">
              <a:lnSpc>
                <a:spcPts val="4439"/>
              </a:lnSpc>
              <a:buFont typeface="Wingdings" pitchFamily="2" charset="2"/>
              <a:buChar char="q"/>
            </a:pP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Wingdings" pitchFamily="2" charset="2"/>
              </a:rPr>
              <a:t>K=3 Neighbors</a:t>
            </a:r>
          </a:p>
          <a:p>
            <a:pPr marL="457200" indent="-457200">
              <a:lnSpc>
                <a:spcPts val="4439"/>
              </a:lnSpc>
              <a:buFont typeface="Wingdings" pitchFamily="2" charset="2"/>
              <a:buChar char="q"/>
            </a:pP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Wingdings" pitchFamily="2" charset="2"/>
              </a:rPr>
              <a:t>Key Output:</a:t>
            </a:r>
          </a:p>
          <a:p>
            <a:pPr marL="914400" lvl="1" indent="-457200">
              <a:lnSpc>
                <a:spcPts val="4439"/>
              </a:lnSpc>
              <a:buFont typeface="Wingdings" pitchFamily="2" charset="2"/>
              <a:buChar char="q"/>
            </a:pP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Wingdings" pitchFamily="2" charset="2"/>
              </a:rPr>
              <a:t>Accuracy: Identified 82.38% of total correct predictions. </a:t>
            </a:r>
          </a:p>
          <a:p>
            <a:pPr marL="914400" lvl="1" indent="-457200">
              <a:lnSpc>
                <a:spcPts val="4439"/>
              </a:lnSpc>
              <a:buFont typeface="Wingdings" pitchFamily="2" charset="2"/>
              <a:buChar char="q"/>
            </a:pP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Wingdings" pitchFamily="2" charset="2"/>
              </a:rPr>
              <a:t> Sensitivity: Identified 11.91% of employees who left correctly.</a:t>
            </a:r>
          </a:p>
          <a:p>
            <a:pPr marL="914400" lvl="1" indent="-457200">
              <a:lnSpc>
                <a:spcPts val="4439"/>
              </a:lnSpc>
              <a:buFont typeface="Wingdings" pitchFamily="2" charset="2"/>
              <a:buChar char="q"/>
            </a:pP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Wingdings" pitchFamily="2" charset="2"/>
              </a:rPr>
              <a:t>Specificity: Identified 95.89% of employees who stayed correctly. </a:t>
            </a:r>
          </a:p>
          <a:p>
            <a:pPr marL="914400" lvl="1" indent="-457200">
              <a:lnSpc>
                <a:spcPts val="4439"/>
              </a:lnSpc>
              <a:buFont typeface="Wingdings" pitchFamily="2" charset="2"/>
              <a:buChar char="q"/>
            </a:pPr>
            <a:endParaRPr lang="en-US" sz="3171" dirty="0">
              <a:solidFill>
                <a:srgbClr val="294733"/>
              </a:solidFill>
              <a:latin typeface="Inter"/>
              <a:ea typeface="Inter"/>
              <a:cs typeface="Inter"/>
              <a:sym typeface="Wingdings" pitchFamily="2" charset="2"/>
            </a:endParaRPr>
          </a:p>
          <a:p>
            <a:pPr marL="457200" indent="-457200">
              <a:lnSpc>
                <a:spcPts val="4439"/>
              </a:lnSpc>
              <a:buFont typeface="Wingdings" pitchFamily="2" charset="2"/>
              <a:buChar char="q"/>
            </a:pPr>
            <a:endParaRPr lang="en-US" sz="3171" dirty="0">
              <a:solidFill>
                <a:srgbClr val="294733"/>
              </a:solidFill>
              <a:latin typeface="Inter"/>
              <a:ea typeface="Inter"/>
              <a:cs typeface="Inter"/>
              <a:sym typeface="Wingdings" pitchFamily="2" charset="2"/>
            </a:endParaRPr>
          </a:p>
          <a:p>
            <a:pPr marL="914400" lvl="1" indent="-457200">
              <a:lnSpc>
                <a:spcPts val="4439"/>
              </a:lnSpc>
              <a:buFont typeface="Wingdings" pitchFamily="2" charset="2"/>
              <a:buChar char="q"/>
            </a:pPr>
            <a:endParaRPr lang="en-US" sz="3171" dirty="0">
              <a:solidFill>
                <a:srgbClr val="294733"/>
              </a:solidFill>
              <a:latin typeface="Inter"/>
              <a:ea typeface="Inter"/>
              <a:cs typeface="Inter"/>
              <a:sym typeface="Wingdings" pitchFamily="2" charset="2"/>
            </a:endParaRPr>
          </a:p>
          <a:p>
            <a:pPr marL="914400" lvl="1" indent="-457200">
              <a:lnSpc>
                <a:spcPts val="4439"/>
              </a:lnSpc>
              <a:buFont typeface="Wingdings" pitchFamily="2" charset="2"/>
              <a:buChar char="q"/>
            </a:pPr>
            <a:endParaRPr lang="en-US" sz="3171" dirty="0">
              <a:solidFill>
                <a:srgbClr val="294733"/>
              </a:solidFill>
              <a:latin typeface="Inter"/>
              <a:ea typeface="Inter"/>
              <a:cs typeface="Inter"/>
              <a:sym typeface="Wingdings" pitchFamily="2" charset="2"/>
            </a:endParaRPr>
          </a:p>
          <a:p>
            <a:pPr marL="457200" indent="-457200">
              <a:lnSpc>
                <a:spcPts val="4439"/>
              </a:lnSpc>
              <a:buFont typeface="Wingdings" pitchFamily="2" charset="2"/>
              <a:buChar char="q"/>
            </a:pPr>
            <a:endParaRPr lang="en-US" sz="3171" dirty="0">
              <a:solidFill>
                <a:srgbClr val="2947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7620000" y="480594"/>
            <a:ext cx="9643325" cy="954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408"/>
              </a:lnSpc>
            </a:pPr>
            <a:r>
              <a:rPr lang="en-US" sz="6498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KNN Model Summary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D9C2C81-0AB6-2308-FDA6-2CF6AE219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06258"/>
            <a:ext cx="6598284" cy="96743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rminator 11">
            <a:extLst>
              <a:ext uri="{FF2B5EF4-FFF2-40B4-BE49-F238E27FC236}">
                <a16:creationId xmlns:a16="http://schemas.microsoft.com/office/drawing/2014/main" id="{F4F1C12D-923A-CC68-2C55-04D945B73CA4}"/>
              </a:ext>
            </a:extLst>
          </p:cNvPr>
          <p:cNvSpPr/>
          <p:nvPr/>
        </p:nvSpPr>
        <p:spPr>
          <a:xfrm>
            <a:off x="2667000" y="2781300"/>
            <a:ext cx="2895600" cy="457200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rminator 14">
            <a:extLst>
              <a:ext uri="{FF2B5EF4-FFF2-40B4-BE49-F238E27FC236}">
                <a16:creationId xmlns:a16="http://schemas.microsoft.com/office/drawing/2014/main" id="{50B2F366-2584-DC8B-9E27-A0721B238829}"/>
              </a:ext>
            </a:extLst>
          </p:cNvPr>
          <p:cNvSpPr/>
          <p:nvPr/>
        </p:nvSpPr>
        <p:spPr>
          <a:xfrm>
            <a:off x="2209800" y="6057900"/>
            <a:ext cx="3352800" cy="990600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3FB473-F852-5096-8CE8-B8C1CD2F0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4D9DD073-0A61-C4FA-D6D4-B1A78A23A7C7}"/>
              </a:ext>
            </a:extLst>
          </p:cNvPr>
          <p:cNvSpPr txBox="1"/>
          <p:nvPr/>
        </p:nvSpPr>
        <p:spPr>
          <a:xfrm>
            <a:off x="8271597" y="3652422"/>
            <a:ext cx="8987703" cy="39043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39"/>
              </a:lnSpc>
            </a:pP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Key Output:</a:t>
            </a:r>
          </a:p>
          <a:p>
            <a:pPr marL="457200" indent="-457200">
              <a:lnSpc>
                <a:spcPts val="4439"/>
              </a:lnSpc>
              <a:buFont typeface="Wingdings" pitchFamily="2" charset="2"/>
              <a:buChar char="q"/>
            </a:pP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Accuracy: 83.14% of overall correct predictions</a:t>
            </a:r>
          </a:p>
          <a:p>
            <a:pPr marL="457200" indent="-457200">
              <a:lnSpc>
                <a:spcPts val="4439"/>
              </a:lnSpc>
              <a:buFont typeface="Wingdings" pitchFamily="2" charset="2"/>
              <a:buChar char="q"/>
            </a:pP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Sensitivity: Identified 57.14% of employees who left correctly.</a:t>
            </a:r>
          </a:p>
          <a:p>
            <a:pPr marL="457200" indent="-457200">
              <a:lnSpc>
                <a:spcPts val="4439"/>
              </a:lnSpc>
              <a:buFont typeface="Wingdings" pitchFamily="2" charset="2"/>
              <a:buChar char="q"/>
            </a:pPr>
            <a:r>
              <a:rPr lang="en-US" sz="317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Specificity: Identified 88.12% of employees who stayed correctly.</a:t>
            </a:r>
          </a:p>
        </p:txBody>
      </p:sp>
      <p:sp>
        <p:nvSpPr>
          <p:cNvPr id="3" name="TextBox 3">
            <a:extLst>
              <a:ext uri="{FF2B5EF4-FFF2-40B4-BE49-F238E27FC236}">
                <a16:creationId xmlns:a16="http://schemas.microsoft.com/office/drawing/2014/main" id="{FE413F9C-4862-8E8D-207F-6F5934283E90}"/>
              </a:ext>
            </a:extLst>
          </p:cNvPr>
          <p:cNvSpPr txBox="1"/>
          <p:nvPr/>
        </p:nvSpPr>
        <p:spPr>
          <a:xfrm>
            <a:off x="7615975" y="1057275"/>
            <a:ext cx="9643325" cy="1897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408"/>
              </a:lnSpc>
            </a:pPr>
            <a:r>
              <a:rPr lang="en-US" sz="6498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Naïve Bayes Model Summary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4998A47-FD0B-E0D5-660B-7634D6DA06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68339"/>
            <a:ext cx="6477000" cy="97503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rminator 7">
            <a:extLst>
              <a:ext uri="{FF2B5EF4-FFF2-40B4-BE49-F238E27FC236}">
                <a16:creationId xmlns:a16="http://schemas.microsoft.com/office/drawing/2014/main" id="{B899940C-9FFD-5251-EB6D-3C2455316F6F}"/>
              </a:ext>
            </a:extLst>
          </p:cNvPr>
          <p:cNvSpPr/>
          <p:nvPr/>
        </p:nvSpPr>
        <p:spPr>
          <a:xfrm>
            <a:off x="2438400" y="2705100"/>
            <a:ext cx="2971800" cy="457200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rminator 8">
            <a:extLst>
              <a:ext uri="{FF2B5EF4-FFF2-40B4-BE49-F238E27FC236}">
                <a16:creationId xmlns:a16="http://schemas.microsoft.com/office/drawing/2014/main" id="{181B1068-8F01-E08A-15EA-F8477756A4C2}"/>
              </a:ext>
            </a:extLst>
          </p:cNvPr>
          <p:cNvSpPr/>
          <p:nvPr/>
        </p:nvSpPr>
        <p:spPr>
          <a:xfrm>
            <a:off x="1905000" y="5981700"/>
            <a:ext cx="3505200" cy="914400"/>
          </a:xfrm>
          <a:prstGeom prst="flowChartTerminato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46213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AF73500-5CC3-10E8-FDE2-1E3AB7B2D4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>
            <a:extLst>
              <a:ext uri="{FF2B5EF4-FFF2-40B4-BE49-F238E27FC236}">
                <a16:creationId xmlns:a16="http://schemas.microsoft.com/office/drawing/2014/main" id="{1FC84841-B4C5-FB4E-DA02-51358476C3C9}"/>
              </a:ext>
            </a:extLst>
          </p:cNvPr>
          <p:cNvSpPr txBox="1"/>
          <p:nvPr/>
        </p:nvSpPr>
        <p:spPr>
          <a:xfrm>
            <a:off x="1417320" y="1057275"/>
            <a:ext cx="15422880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408"/>
              </a:lnSpc>
            </a:pPr>
            <a:r>
              <a:rPr lang="en-US" sz="6498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Sensitivity &amp; Specificity Analysis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61FC438-15C3-66DC-42AD-0B1F612C5C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2029347"/>
              </p:ext>
            </p:extLst>
          </p:nvPr>
        </p:nvGraphicFramePr>
        <p:xfrm>
          <a:off x="4876800" y="3229215"/>
          <a:ext cx="8534400" cy="1897956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2844800">
                  <a:extLst>
                    <a:ext uri="{9D8B030D-6E8A-4147-A177-3AD203B41FA5}">
                      <a16:colId xmlns:a16="http://schemas.microsoft.com/office/drawing/2014/main" val="1694140025"/>
                    </a:ext>
                  </a:extLst>
                </a:gridCol>
                <a:gridCol w="2844800">
                  <a:extLst>
                    <a:ext uri="{9D8B030D-6E8A-4147-A177-3AD203B41FA5}">
                      <a16:colId xmlns:a16="http://schemas.microsoft.com/office/drawing/2014/main" val="3200955384"/>
                    </a:ext>
                  </a:extLst>
                </a:gridCol>
                <a:gridCol w="2844800">
                  <a:extLst>
                    <a:ext uri="{9D8B030D-6E8A-4147-A177-3AD203B41FA5}">
                      <a16:colId xmlns:a16="http://schemas.microsoft.com/office/drawing/2014/main" val="1523929326"/>
                    </a:ext>
                  </a:extLst>
                </a:gridCol>
              </a:tblGrid>
              <a:tr h="632652">
                <a:tc>
                  <a:txBody>
                    <a:bodyPr/>
                    <a:lstStyle/>
                    <a:p>
                      <a:endParaRPr lang="en-US" sz="3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400" dirty="0"/>
                        <a:t>KNN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400" dirty="0"/>
                        <a:t>Naïve Bayes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1765277"/>
                  </a:ext>
                </a:extLst>
              </a:tr>
              <a:tr h="632652">
                <a:tc>
                  <a:txBody>
                    <a:bodyPr/>
                    <a:lstStyle/>
                    <a:p>
                      <a:r>
                        <a:rPr lang="en-US" sz="3400" dirty="0"/>
                        <a:t>Sensitivity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400" dirty="0"/>
                        <a:t>~12%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400" dirty="0"/>
                        <a:t>~57%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761607"/>
                  </a:ext>
                </a:extLst>
              </a:tr>
              <a:tr h="632652">
                <a:tc>
                  <a:txBody>
                    <a:bodyPr/>
                    <a:lstStyle/>
                    <a:p>
                      <a:r>
                        <a:rPr lang="en-US" sz="3400" dirty="0"/>
                        <a:t>Specificity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400" dirty="0"/>
                        <a:t>~96%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400" dirty="0"/>
                        <a:t>~88%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2560321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D7F6A49-952E-2ECA-4038-B42C64BA71BE}"/>
              </a:ext>
            </a:extLst>
          </p:cNvPr>
          <p:cNvSpPr txBox="1"/>
          <p:nvPr/>
        </p:nvSpPr>
        <p:spPr>
          <a:xfrm>
            <a:off x="1417320" y="5686525"/>
            <a:ext cx="1581150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b="1" dirty="0"/>
              <a:t>Sensitivity</a:t>
            </a:r>
            <a:r>
              <a:rPr lang="en-US" sz="3400" dirty="0"/>
              <a:t>: measures how well the model correctly identify which employees left.</a:t>
            </a:r>
          </a:p>
          <a:p>
            <a:pPr algn="ctr"/>
            <a:r>
              <a:rPr lang="en-US" sz="3400" dirty="0"/>
              <a:t>	KNN = correctly identified 12% of leavers.</a:t>
            </a:r>
          </a:p>
          <a:p>
            <a:pPr algn="ctr"/>
            <a:r>
              <a:rPr lang="en-US" sz="3400" dirty="0"/>
              <a:t>	Naïve Bayes = correctly identified 57% of leavers. </a:t>
            </a:r>
          </a:p>
          <a:p>
            <a:pPr algn="ctr"/>
            <a:endParaRPr lang="en-US" sz="3400" dirty="0"/>
          </a:p>
          <a:p>
            <a:pPr algn="ctr"/>
            <a:r>
              <a:rPr lang="en-US" sz="3400" b="1" dirty="0"/>
              <a:t>Specificity</a:t>
            </a:r>
            <a:r>
              <a:rPr lang="en-US" sz="3400" dirty="0"/>
              <a:t>: measures how well the model identified employees who stayed.</a:t>
            </a:r>
          </a:p>
          <a:p>
            <a:pPr algn="ctr"/>
            <a:r>
              <a:rPr lang="en-US" sz="3400" dirty="0"/>
              <a:t>	KNN = correctly identified 96% of stayers.</a:t>
            </a:r>
          </a:p>
          <a:p>
            <a:pPr algn="ctr"/>
            <a:r>
              <a:rPr lang="en-US" sz="3400" dirty="0"/>
              <a:t>	Naïve Bayes = correctly identified 88% of stayers.</a:t>
            </a:r>
          </a:p>
        </p:txBody>
      </p:sp>
    </p:spTree>
    <p:extLst>
      <p:ext uri="{BB962C8B-B14F-4D97-AF65-F5344CB8AC3E}">
        <p14:creationId xmlns:p14="http://schemas.microsoft.com/office/powerpoint/2010/main" val="384642657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13FDC9-AD91-4631-C500-DD68A351A1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205774-D40E-05E3-2934-085F7B966622}"/>
              </a:ext>
            </a:extLst>
          </p:cNvPr>
          <p:cNvSpPr txBox="1"/>
          <p:nvPr/>
        </p:nvSpPr>
        <p:spPr>
          <a:xfrm>
            <a:off x="1066800" y="522514"/>
            <a:ext cx="15544800" cy="1092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98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What Does This Mean?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8418A71-2706-0D28-607D-BD55A2B7EF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293701"/>
              </p:ext>
            </p:extLst>
          </p:nvPr>
        </p:nvGraphicFramePr>
        <p:xfrm>
          <a:off x="3619500" y="2108740"/>
          <a:ext cx="12039600" cy="4330158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4013200">
                  <a:extLst>
                    <a:ext uri="{9D8B030D-6E8A-4147-A177-3AD203B41FA5}">
                      <a16:colId xmlns:a16="http://schemas.microsoft.com/office/drawing/2014/main" val="2761754093"/>
                    </a:ext>
                  </a:extLst>
                </a:gridCol>
                <a:gridCol w="4013200">
                  <a:extLst>
                    <a:ext uri="{9D8B030D-6E8A-4147-A177-3AD203B41FA5}">
                      <a16:colId xmlns:a16="http://schemas.microsoft.com/office/drawing/2014/main" val="2500623661"/>
                    </a:ext>
                  </a:extLst>
                </a:gridCol>
                <a:gridCol w="4013200">
                  <a:extLst>
                    <a:ext uri="{9D8B030D-6E8A-4147-A177-3AD203B41FA5}">
                      <a16:colId xmlns:a16="http://schemas.microsoft.com/office/drawing/2014/main" val="4178271311"/>
                    </a:ext>
                  </a:extLst>
                </a:gridCol>
              </a:tblGrid>
              <a:tr h="564803">
                <a:tc>
                  <a:txBody>
                    <a:bodyPr/>
                    <a:lstStyle/>
                    <a:p>
                      <a:r>
                        <a:rPr lang="en-US" sz="3000" dirty="0"/>
                        <a:t>Assumption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702893"/>
                  </a:ext>
                </a:extLst>
              </a:tr>
              <a:tr h="564803">
                <a:tc>
                  <a:txBody>
                    <a:bodyPr/>
                    <a:lstStyle/>
                    <a:p>
                      <a:r>
                        <a:rPr lang="en-US" sz="3000" dirty="0"/>
                        <a:t>Number of Employees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1,000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204229"/>
                  </a:ext>
                </a:extLst>
              </a:tr>
              <a:tr h="564803">
                <a:tc>
                  <a:txBody>
                    <a:bodyPr/>
                    <a:lstStyle/>
                    <a:p>
                      <a:r>
                        <a:rPr lang="en-US" sz="3000" dirty="0"/>
                        <a:t>Turnover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200 expected to leave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504915"/>
                  </a:ext>
                </a:extLst>
              </a:tr>
              <a:tr h="564803">
                <a:tc>
                  <a:txBody>
                    <a:bodyPr/>
                    <a:lstStyle/>
                    <a:p>
                      <a:r>
                        <a:rPr lang="en-US" sz="3000" dirty="0"/>
                        <a:t>Cost per Leaver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$15,000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Replacement cost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6575313"/>
                  </a:ext>
                </a:extLst>
              </a:tr>
              <a:tr h="1035473">
                <a:tc>
                  <a:txBody>
                    <a:bodyPr/>
                    <a:lstStyle/>
                    <a:p>
                      <a:r>
                        <a:rPr lang="en-US" sz="3000" dirty="0"/>
                        <a:t>Incentive Amount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$200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Offered to those who are predicted to leave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759839"/>
                  </a:ext>
                </a:extLst>
              </a:tr>
              <a:tr h="1035473">
                <a:tc>
                  <a:txBody>
                    <a:bodyPr/>
                    <a:lstStyle/>
                    <a:p>
                      <a:r>
                        <a:rPr lang="en-US" sz="3000" dirty="0"/>
                        <a:t>Retention Effect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Incentive prevents 20% of leavers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55330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650BFD8-5E20-C67D-3C86-84F524DDE6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825258"/>
              </p:ext>
            </p:extLst>
          </p:nvPr>
        </p:nvGraphicFramePr>
        <p:xfrm>
          <a:off x="3619500" y="6667500"/>
          <a:ext cx="12039601" cy="3429000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1719943">
                  <a:extLst>
                    <a:ext uri="{9D8B030D-6E8A-4147-A177-3AD203B41FA5}">
                      <a16:colId xmlns:a16="http://schemas.microsoft.com/office/drawing/2014/main" val="2279071855"/>
                    </a:ext>
                  </a:extLst>
                </a:gridCol>
                <a:gridCol w="1719943">
                  <a:extLst>
                    <a:ext uri="{9D8B030D-6E8A-4147-A177-3AD203B41FA5}">
                      <a16:colId xmlns:a16="http://schemas.microsoft.com/office/drawing/2014/main" val="2669621796"/>
                    </a:ext>
                  </a:extLst>
                </a:gridCol>
                <a:gridCol w="1719943">
                  <a:extLst>
                    <a:ext uri="{9D8B030D-6E8A-4147-A177-3AD203B41FA5}">
                      <a16:colId xmlns:a16="http://schemas.microsoft.com/office/drawing/2014/main" val="316334887"/>
                    </a:ext>
                  </a:extLst>
                </a:gridCol>
                <a:gridCol w="1719943">
                  <a:extLst>
                    <a:ext uri="{9D8B030D-6E8A-4147-A177-3AD203B41FA5}">
                      <a16:colId xmlns:a16="http://schemas.microsoft.com/office/drawing/2014/main" val="1544783654"/>
                    </a:ext>
                  </a:extLst>
                </a:gridCol>
                <a:gridCol w="1719943">
                  <a:extLst>
                    <a:ext uri="{9D8B030D-6E8A-4147-A177-3AD203B41FA5}">
                      <a16:colId xmlns:a16="http://schemas.microsoft.com/office/drawing/2014/main" val="3767587705"/>
                    </a:ext>
                  </a:extLst>
                </a:gridCol>
                <a:gridCol w="1719943">
                  <a:extLst>
                    <a:ext uri="{9D8B030D-6E8A-4147-A177-3AD203B41FA5}">
                      <a16:colId xmlns:a16="http://schemas.microsoft.com/office/drawing/2014/main" val="2596151195"/>
                    </a:ext>
                  </a:extLst>
                </a:gridCol>
                <a:gridCol w="1719943">
                  <a:extLst>
                    <a:ext uri="{9D8B030D-6E8A-4147-A177-3AD203B41FA5}">
                      <a16:colId xmlns:a16="http://schemas.microsoft.com/office/drawing/2014/main" val="4034813420"/>
                    </a:ext>
                  </a:extLst>
                </a:gridCol>
              </a:tblGrid>
              <a:tr h="1239951">
                <a:tc>
                  <a:txBody>
                    <a:bodyPr/>
                    <a:lstStyle/>
                    <a:p>
                      <a:r>
                        <a:rPr lang="en-US" sz="2500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Sensitivity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Specificity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Incentive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Numbers of Leavers Prevented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Savings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Net Impact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230729"/>
                  </a:ext>
                </a:extLst>
              </a:tr>
              <a:tr h="474549">
                <a:tc>
                  <a:txBody>
                    <a:bodyPr/>
                    <a:lstStyle/>
                    <a:p>
                      <a:r>
                        <a:rPr lang="en-US" sz="2500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$11,200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~5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$72,000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$60,800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282466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r>
                        <a:rPr lang="en-US" sz="2500" dirty="0"/>
                        <a:t>Naive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57%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88%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$42,000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~23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$342,000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$300,000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1303955"/>
                  </a:ext>
                </a:extLst>
              </a:tr>
              <a:tr h="857250">
                <a:tc>
                  <a:txBody>
                    <a:bodyPr/>
                    <a:lstStyle/>
                    <a:p>
                      <a:r>
                        <a:rPr lang="en-US" sz="2500" dirty="0"/>
                        <a:t>Give $200/ Employee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$200,000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~40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$600,000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$400,000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39146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11126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937F2F-8FFA-0BAD-9F8D-692FC9D2F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1F22D0F5-44B8-AE4E-A14C-6E24EE53E1C6}"/>
              </a:ext>
            </a:extLst>
          </p:cNvPr>
          <p:cNvSpPr txBox="1"/>
          <p:nvPr/>
        </p:nvSpPr>
        <p:spPr>
          <a:xfrm>
            <a:off x="609600" y="2400300"/>
            <a:ext cx="8118694" cy="1033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42"/>
              </a:lnSpc>
            </a:pPr>
            <a:endParaRPr lang="en-US" sz="3030" dirty="0">
              <a:solidFill>
                <a:srgbClr val="294733"/>
              </a:solidFill>
              <a:latin typeface="Inter"/>
              <a:ea typeface="Inter"/>
              <a:cs typeface="Inter"/>
              <a:sym typeface="Inter"/>
            </a:endParaRPr>
          </a:p>
          <a:p>
            <a:pPr algn="l">
              <a:lnSpc>
                <a:spcPts val="4242"/>
              </a:lnSpc>
            </a:pPr>
            <a:endParaRPr lang="en-US" sz="3030" dirty="0">
              <a:solidFill>
                <a:srgbClr val="294733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94AA2A06-7471-4745-980C-29FCA70825BC}"/>
              </a:ext>
            </a:extLst>
          </p:cNvPr>
          <p:cNvSpPr txBox="1"/>
          <p:nvPr/>
        </p:nvSpPr>
        <p:spPr>
          <a:xfrm>
            <a:off x="914400" y="926958"/>
            <a:ext cx="10134600" cy="1897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08"/>
              </a:lnSpc>
            </a:pPr>
            <a:r>
              <a:rPr lang="en-US" sz="6500" b="1" dirty="0">
                <a:latin typeface="Inter"/>
                <a:ea typeface="Inter"/>
                <a:cs typeface="Inter"/>
                <a:sym typeface="Inter"/>
              </a:rPr>
              <a:t>Insights &amp; Business Impact Estimate</a:t>
            </a:r>
          </a:p>
        </p:txBody>
      </p:sp>
      <p:pic>
        <p:nvPicPr>
          <p:cNvPr id="2050" name="Picture 2" descr="2+ Thousand Correlation Icon Royalty-Free Images, Stock Photos &amp; Pictures |  Shutterstock">
            <a:extLst>
              <a:ext uri="{FF2B5EF4-FFF2-40B4-BE49-F238E27FC236}">
                <a16:creationId xmlns:a16="http://schemas.microsoft.com/office/drawing/2014/main" id="{5468B9CD-EF18-C543-5057-A0BA38FA1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0" y="2400300"/>
            <a:ext cx="4953000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C97EC0B-1D01-E4CE-D743-467DD31F8B89}"/>
              </a:ext>
            </a:extLst>
          </p:cNvPr>
          <p:cNvSpPr txBox="1"/>
          <p:nvPr/>
        </p:nvSpPr>
        <p:spPr>
          <a:xfrm>
            <a:off x="609600" y="3162300"/>
            <a:ext cx="12039600" cy="68941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sz="3400" dirty="0"/>
              <a:t> Attrition rate of 16% is driven by low satisfaction and lower income.</a:t>
            </a:r>
          </a:p>
          <a:p>
            <a:endParaRPr lang="en-US" sz="34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3400" dirty="0"/>
              <a:t>Current turnover will cost the company $4-30 million/year.</a:t>
            </a:r>
          </a:p>
          <a:p>
            <a:pPr marL="285750" indent="-285750">
              <a:buFont typeface="Wingdings" pitchFamily="2" charset="2"/>
              <a:buChar char="q"/>
            </a:pPr>
            <a:endParaRPr lang="en-US" sz="34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3400" dirty="0"/>
              <a:t>The Naïve Bayes model can help HR retain 10 employees through targeted retention incentives of $200/each.</a:t>
            </a:r>
          </a:p>
          <a:p>
            <a:endParaRPr lang="en-US" sz="34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3400" dirty="0"/>
              <a:t>Save $300K – 2.6 million annually.</a:t>
            </a:r>
          </a:p>
          <a:p>
            <a:endParaRPr lang="en-US" sz="3400" dirty="0"/>
          </a:p>
          <a:p>
            <a:pPr marL="285750" indent="-285750">
              <a:buFont typeface="Wingdings" pitchFamily="2" charset="2"/>
              <a:buChar char="q"/>
            </a:pPr>
            <a:r>
              <a:rPr lang="en-US" sz="3400" dirty="0"/>
              <a:t> Data shows that employee engagement and fair pay are the strongest predictors for retention.</a:t>
            </a:r>
          </a:p>
          <a:p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249602490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F7F04A-3C3F-BA87-41A9-88FB27751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>
            <a:extLst>
              <a:ext uri="{FF2B5EF4-FFF2-40B4-BE49-F238E27FC236}">
                <a16:creationId xmlns:a16="http://schemas.microsoft.com/office/drawing/2014/main" id="{009333E2-0737-95A7-AB3A-DBC49BA6B2D5}"/>
              </a:ext>
            </a:extLst>
          </p:cNvPr>
          <p:cNvSpPr txBox="1"/>
          <p:nvPr/>
        </p:nvSpPr>
        <p:spPr>
          <a:xfrm>
            <a:off x="914399" y="2429256"/>
            <a:ext cx="10134601" cy="42655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242"/>
              </a:lnSpc>
              <a:buFont typeface="Wingdings" pitchFamily="2" charset="2"/>
              <a:buChar char="q"/>
            </a:pPr>
            <a:r>
              <a:rPr lang="en-US" sz="303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Employees with low satisfaction </a:t>
            </a:r>
            <a:r>
              <a:rPr lang="en-US" sz="3030" dirty="0">
                <a:solidFill>
                  <a:srgbClr val="294733"/>
                </a:solidFill>
                <a:latin typeface="Inter"/>
                <a:ea typeface="Inter"/>
                <a:cs typeface="Inter"/>
                <a:sym typeface="Wingdings" pitchFamily="2" charset="2"/>
              </a:rPr>
              <a:t> address the component which drives disengagement (can be found conducting surveys). </a:t>
            </a:r>
          </a:p>
          <a:p>
            <a:pPr marL="457200" indent="-457200" algn="l">
              <a:lnSpc>
                <a:spcPts val="4242"/>
              </a:lnSpc>
              <a:buFont typeface="Wingdings" pitchFamily="2" charset="2"/>
              <a:buChar char="q"/>
            </a:pPr>
            <a:r>
              <a:rPr lang="en-US" sz="3030" dirty="0">
                <a:solidFill>
                  <a:srgbClr val="294733"/>
                </a:solidFill>
                <a:latin typeface="Inter"/>
                <a:ea typeface="Inter"/>
                <a:cs typeface="Inter"/>
                <a:sym typeface="Wingdings" pitchFamily="2" charset="2"/>
              </a:rPr>
              <a:t>High performance rate  To keep these employees retain top talent implement targeted retention incentives.</a:t>
            </a:r>
          </a:p>
          <a:p>
            <a:pPr marL="457200" indent="-457200" algn="l">
              <a:lnSpc>
                <a:spcPts val="4242"/>
              </a:lnSpc>
              <a:buFont typeface="Wingdings" pitchFamily="2" charset="2"/>
              <a:buChar char="q"/>
            </a:pPr>
            <a:r>
              <a:rPr lang="en-US" sz="3030" dirty="0">
                <a:solidFill>
                  <a:srgbClr val="294733"/>
                </a:solidFill>
                <a:latin typeface="Inter"/>
                <a:ea typeface="Inter"/>
                <a:cs typeface="Inter"/>
                <a:sym typeface="Wingdings" pitchFamily="2" charset="2"/>
              </a:rPr>
              <a:t>New Hires  Engage with them earlier by mentoring (reduced attrition).</a:t>
            </a:r>
          </a:p>
        </p:txBody>
      </p:sp>
      <p:sp>
        <p:nvSpPr>
          <p:cNvPr id="9" name="TextBox 9">
            <a:extLst>
              <a:ext uri="{FF2B5EF4-FFF2-40B4-BE49-F238E27FC236}">
                <a16:creationId xmlns:a16="http://schemas.microsoft.com/office/drawing/2014/main" id="{E4133DD4-F683-DB1D-BBF7-B4DE318848C1}"/>
              </a:ext>
            </a:extLst>
          </p:cNvPr>
          <p:cNvSpPr txBox="1"/>
          <p:nvPr/>
        </p:nvSpPr>
        <p:spPr>
          <a:xfrm>
            <a:off x="914400" y="926958"/>
            <a:ext cx="7391400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08"/>
              </a:lnSpc>
            </a:pPr>
            <a:r>
              <a:rPr lang="en-US" sz="6500" dirty="0">
                <a:latin typeface="Inter"/>
                <a:ea typeface="Inter"/>
                <a:cs typeface="Inter"/>
                <a:sym typeface="Inter"/>
              </a:rPr>
              <a:t>Recommendations</a:t>
            </a:r>
          </a:p>
        </p:txBody>
      </p:sp>
      <p:pic>
        <p:nvPicPr>
          <p:cNvPr id="1028" name="Picture 4" descr="Simple black check box icon. vector. 21868676 Vector Art at Vecteezy">
            <a:extLst>
              <a:ext uri="{FF2B5EF4-FFF2-40B4-BE49-F238E27FC236}">
                <a16:creationId xmlns:a16="http://schemas.microsoft.com/office/drawing/2014/main" id="{B23EBB2F-5B56-14DF-3E88-53531C8EE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6239" y="2429255"/>
            <a:ext cx="4265591" cy="4265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354811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09220" y="1669097"/>
            <a:ext cx="9874426" cy="5616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940"/>
              </a:lnSpc>
            </a:pPr>
            <a:r>
              <a:rPr lang="en-US" sz="22388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Thank you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767197" y="8614495"/>
            <a:ext cx="3492103" cy="1256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2"/>
              </a:lnSpc>
            </a:pPr>
            <a:r>
              <a:rPr lang="en-US" sz="4630" dirty="0">
                <a:latin typeface="Inter"/>
                <a:ea typeface="Inter"/>
                <a:cs typeface="Inter"/>
                <a:sym typeface="Inter"/>
              </a:rPr>
              <a:t>Muskaan Mahes</a:t>
            </a:r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392355" y="3467100"/>
            <a:ext cx="13449300" cy="42575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l">
              <a:lnSpc>
                <a:spcPts val="4760"/>
              </a:lnSpc>
              <a:buFont typeface="Wingdings" pitchFamily="2" charset="2"/>
              <a:buChar char="q"/>
            </a:pPr>
            <a:r>
              <a:rPr lang="en-US" sz="34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Attrition cost </a:t>
            </a:r>
            <a:r>
              <a:rPr lang="en-US" sz="3400" i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Frito Lay </a:t>
            </a:r>
            <a:r>
              <a:rPr lang="en-US" sz="34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between 50% to 400% of an employee’s salary. </a:t>
            </a:r>
          </a:p>
          <a:p>
            <a:pPr algn="l">
              <a:lnSpc>
                <a:spcPts val="4760"/>
              </a:lnSpc>
            </a:pPr>
            <a:r>
              <a:rPr lang="en-US" sz="3400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The objective: </a:t>
            </a:r>
          </a:p>
          <a:p>
            <a:pPr marL="914400" lvl="1" indent="-457200">
              <a:lnSpc>
                <a:spcPts val="4760"/>
              </a:lnSpc>
              <a:buFont typeface="Wingdings" pitchFamily="2" charset="2"/>
              <a:buChar char="q"/>
            </a:pPr>
            <a:r>
              <a:rPr lang="en-US" sz="34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Find the key variable driving employee attrition.</a:t>
            </a:r>
          </a:p>
          <a:p>
            <a:pPr marL="914400" lvl="1" indent="-457200">
              <a:lnSpc>
                <a:spcPts val="4760"/>
              </a:lnSpc>
              <a:buFont typeface="Wingdings" pitchFamily="2" charset="2"/>
              <a:buChar char="q"/>
            </a:pPr>
            <a:r>
              <a:rPr lang="en-US" sz="34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Predict which employees are likely to leave. </a:t>
            </a:r>
          </a:p>
          <a:p>
            <a:pPr marL="914400" lvl="1" indent="-457200">
              <a:lnSpc>
                <a:spcPts val="4760"/>
              </a:lnSpc>
              <a:buFont typeface="Wingdings" pitchFamily="2" charset="2"/>
              <a:buChar char="q"/>
            </a:pPr>
            <a:r>
              <a:rPr lang="en-US" sz="34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Estimate how much will </a:t>
            </a:r>
            <a:r>
              <a:rPr lang="en-US" sz="3400" i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Frito-Lay</a:t>
            </a:r>
            <a:r>
              <a:rPr lang="en-US" sz="34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 will be saving by using machine learning models.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8700" y="1057275"/>
            <a:ext cx="6629962" cy="1897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408"/>
              </a:lnSpc>
            </a:pPr>
            <a:r>
              <a:rPr lang="en-US" sz="6500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Business  Objective</a:t>
            </a:r>
          </a:p>
        </p:txBody>
      </p:sp>
      <p:pic>
        <p:nvPicPr>
          <p:cNvPr id="1026" name="Picture 2" descr="Attrition line icon isolated on white background | Premium Vector">
            <a:extLst>
              <a:ext uri="{FF2B5EF4-FFF2-40B4-BE49-F238E27FC236}">
                <a16:creationId xmlns:a16="http://schemas.microsoft.com/office/drawing/2014/main" id="{A1EA6441-5A86-8351-344F-D9A4C0A966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49400" y="1017195"/>
            <a:ext cx="3661485" cy="366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16,174 Attrition Stock Vectors and Vector Art | Shutterstock">
            <a:extLst>
              <a:ext uri="{FF2B5EF4-FFF2-40B4-BE49-F238E27FC236}">
                <a16:creationId xmlns:a16="http://schemas.microsoft.com/office/drawing/2014/main" id="{84949125-B526-7CEF-C8AE-FC5AF042A3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49400" y="5167690"/>
            <a:ext cx="3661485" cy="366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BC03B3-59FA-5FDD-2A9F-B61F73A9D1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>
            <a:extLst>
              <a:ext uri="{FF2B5EF4-FFF2-40B4-BE49-F238E27FC236}">
                <a16:creationId xmlns:a16="http://schemas.microsoft.com/office/drawing/2014/main" id="{4A3A6306-4853-CEC3-85AA-892F5D22C2AB}"/>
              </a:ext>
            </a:extLst>
          </p:cNvPr>
          <p:cNvSpPr txBox="1"/>
          <p:nvPr/>
        </p:nvSpPr>
        <p:spPr>
          <a:xfrm>
            <a:off x="2862725" y="2373511"/>
            <a:ext cx="12562548" cy="6155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 algn="ctr">
              <a:lnSpc>
                <a:spcPts val="4760"/>
              </a:lnSpc>
              <a:buFont typeface="Wingdings" pitchFamily="2" charset="2"/>
              <a:buChar char="q"/>
            </a:pPr>
            <a:r>
              <a:rPr lang="en-US" sz="40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 Observations: 870 employees</a:t>
            </a:r>
          </a:p>
          <a:p>
            <a:pPr algn="ctr">
              <a:lnSpc>
                <a:spcPts val="4760"/>
              </a:lnSpc>
            </a:pPr>
            <a:endParaRPr lang="en-US" sz="4000" dirty="0">
              <a:solidFill>
                <a:srgbClr val="2947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indent="-457200" algn="ctr">
              <a:lnSpc>
                <a:spcPts val="4760"/>
              </a:lnSpc>
              <a:buFont typeface="Wingdings" pitchFamily="2" charset="2"/>
              <a:buChar char="q"/>
            </a:pPr>
            <a:r>
              <a:rPr lang="en-US" sz="40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 Features: 35 Employee-related variables</a:t>
            </a:r>
          </a:p>
          <a:p>
            <a:pPr algn="ctr">
              <a:lnSpc>
                <a:spcPts val="4760"/>
              </a:lnSpc>
            </a:pPr>
            <a:endParaRPr lang="en-US" sz="4000" dirty="0">
              <a:solidFill>
                <a:srgbClr val="2947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57200" indent="-457200" algn="ctr">
              <a:lnSpc>
                <a:spcPts val="4760"/>
              </a:lnSpc>
              <a:buFont typeface="Wingdings" pitchFamily="2" charset="2"/>
              <a:buChar char="q"/>
            </a:pPr>
            <a:r>
              <a:rPr lang="en-US" sz="40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-US" sz="4000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Variable Types:</a:t>
            </a:r>
          </a:p>
          <a:p>
            <a:pPr marL="914400" lvl="1" indent="-457200" algn="ctr">
              <a:lnSpc>
                <a:spcPts val="4760"/>
              </a:lnSpc>
              <a:buFont typeface="Wingdings" pitchFamily="2" charset="2"/>
              <a:buChar char="q"/>
            </a:pPr>
            <a:r>
              <a:rPr lang="en-US" sz="40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 Categorical: Department, Job Role, Gender, etc.</a:t>
            </a:r>
          </a:p>
          <a:p>
            <a:pPr marL="914400" lvl="1" indent="-457200" algn="ctr">
              <a:lnSpc>
                <a:spcPts val="4760"/>
              </a:lnSpc>
              <a:buFont typeface="Wingdings" pitchFamily="2" charset="2"/>
              <a:buChar char="q"/>
            </a:pPr>
            <a:endParaRPr lang="en-US" sz="4000" dirty="0">
              <a:solidFill>
                <a:srgbClr val="294733"/>
              </a:solidFill>
              <a:latin typeface="Inter"/>
              <a:ea typeface="Inter"/>
              <a:cs typeface="Inter"/>
              <a:sym typeface="Inter"/>
            </a:endParaRPr>
          </a:p>
          <a:p>
            <a:pPr marL="914400" lvl="1" indent="-457200" algn="ctr">
              <a:lnSpc>
                <a:spcPts val="4760"/>
              </a:lnSpc>
              <a:buFont typeface="Wingdings" pitchFamily="2" charset="2"/>
              <a:buChar char="q"/>
            </a:pPr>
            <a:r>
              <a:rPr lang="en-US" sz="40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 Numeric: Monthly Income, Years At Company, Hourly Rate, etc. 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2071862F-0A27-D1DB-FDE5-96B00EE53011}"/>
              </a:ext>
            </a:extLst>
          </p:cNvPr>
          <p:cNvSpPr txBox="1"/>
          <p:nvPr/>
        </p:nvSpPr>
        <p:spPr>
          <a:xfrm>
            <a:off x="4345872" y="800100"/>
            <a:ext cx="9596255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408"/>
              </a:lnSpc>
            </a:pPr>
            <a:r>
              <a:rPr lang="en-US" sz="6498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Dataset Overview</a:t>
            </a:r>
          </a:p>
        </p:txBody>
      </p:sp>
    </p:spTree>
    <p:extLst>
      <p:ext uri="{BB962C8B-B14F-4D97-AF65-F5344CB8AC3E}">
        <p14:creationId xmlns:p14="http://schemas.microsoft.com/office/powerpoint/2010/main" val="419564582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358140" y="3759448"/>
            <a:ext cx="4914900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000" i="1" dirty="0">
                <a:solidFill>
                  <a:schemeClr val="tx2"/>
                </a:solidFill>
                <a:latin typeface="Inter Italics"/>
                <a:ea typeface="Inter Italics"/>
                <a:cs typeface="Inter Italics"/>
                <a:sym typeface="Inter Italics"/>
              </a:rPr>
              <a:t>How Many Employees left vs stayed?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58140" y="660677"/>
            <a:ext cx="6629962" cy="1897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08"/>
              </a:lnSpc>
            </a:pPr>
            <a:r>
              <a:rPr lang="en-US" sz="6498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Attrition Summary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C134957-E5D0-0EE0-3FB5-BAC864D1FA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753764"/>
              </p:ext>
            </p:extLst>
          </p:nvPr>
        </p:nvGraphicFramePr>
        <p:xfrm>
          <a:off x="358140" y="6210300"/>
          <a:ext cx="8404860" cy="2514599"/>
        </p:xfrm>
        <a:graphic>
          <a:graphicData uri="http://schemas.openxmlformats.org/drawingml/2006/table">
            <a:tbl>
              <a:tblPr firstRow="1" bandRow="1">
                <a:tableStyleId>{22838BEF-8BB2-4498-84A7-C5851F593DF1}</a:tableStyleId>
              </a:tblPr>
              <a:tblGrid>
                <a:gridCol w="2801620">
                  <a:extLst>
                    <a:ext uri="{9D8B030D-6E8A-4147-A177-3AD203B41FA5}">
                      <a16:colId xmlns:a16="http://schemas.microsoft.com/office/drawing/2014/main" val="2187744704"/>
                    </a:ext>
                  </a:extLst>
                </a:gridCol>
                <a:gridCol w="2801620">
                  <a:extLst>
                    <a:ext uri="{9D8B030D-6E8A-4147-A177-3AD203B41FA5}">
                      <a16:colId xmlns:a16="http://schemas.microsoft.com/office/drawing/2014/main" val="1894946715"/>
                    </a:ext>
                  </a:extLst>
                </a:gridCol>
                <a:gridCol w="2801620">
                  <a:extLst>
                    <a:ext uri="{9D8B030D-6E8A-4147-A177-3AD203B41FA5}">
                      <a16:colId xmlns:a16="http://schemas.microsoft.com/office/drawing/2014/main" val="1738535781"/>
                    </a:ext>
                  </a:extLst>
                </a:gridCol>
              </a:tblGrid>
              <a:tr h="855250">
                <a:tc>
                  <a:txBody>
                    <a:bodyPr/>
                    <a:lstStyle/>
                    <a:p>
                      <a:r>
                        <a:rPr lang="en-US" sz="4500" dirty="0"/>
                        <a:t>Attrition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500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500" dirty="0"/>
                        <a:t>Percent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199441"/>
                  </a:ext>
                </a:extLst>
              </a:tr>
              <a:tr h="792222">
                <a:tc>
                  <a:txBody>
                    <a:bodyPr/>
                    <a:lstStyle/>
                    <a:p>
                      <a:r>
                        <a:rPr lang="en-US" sz="4500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500" dirty="0"/>
                        <a:t>140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500" dirty="0"/>
                        <a:t>16.1%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398149"/>
                  </a:ext>
                </a:extLst>
              </a:tr>
              <a:tr h="867127">
                <a:tc>
                  <a:txBody>
                    <a:bodyPr/>
                    <a:lstStyle/>
                    <a:p>
                      <a:r>
                        <a:rPr lang="en-US" sz="4500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500" dirty="0"/>
                        <a:t>730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4500" dirty="0"/>
                        <a:t>83.9%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27179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5359D86-AB28-5E2E-901A-56FED4890E79}"/>
              </a:ext>
            </a:extLst>
          </p:cNvPr>
          <p:cNvSpPr txBox="1"/>
          <p:nvPr/>
        </p:nvSpPr>
        <p:spPr>
          <a:xfrm>
            <a:off x="10081260" y="1294503"/>
            <a:ext cx="784860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itchFamily="2" charset="2"/>
              <a:buChar char="q"/>
            </a:pPr>
            <a:r>
              <a:rPr lang="en-US" sz="4000" dirty="0"/>
              <a:t>Employee attrition depicts that about 1 in 6 employees have left the company. The attrition rate is 16.1% and the retention rate is 83.9%. </a:t>
            </a:r>
          </a:p>
          <a:p>
            <a:endParaRPr lang="en-US" sz="4000" dirty="0"/>
          </a:p>
          <a:p>
            <a:pPr marL="571500" indent="-571500">
              <a:buFont typeface="Wingdings" pitchFamily="2" charset="2"/>
              <a:buChar char="q"/>
            </a:pPr>
            <a:r>
              <a:rPr lang="en-US" sz="4000" dirty="0"/>
              <a:t>Indicates that the dataset is imbalanced, as most employees stayed. </a:t>
            </a:r>
          </a:p>
          <a:p>
            <a:endParaRPr lang="en-US" sz="4000" dirty="0"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7"/>
          <p:cNvSpPr txBox="1"/>
          <p:nvPr/>
        </p:nvSpPr>
        <p:spPr>
          <a:xfrm>
            <a:off x="489406" y="4487766"/>
            <a:ext cx="8118694" cy="2111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42"/>
              </a:lnSpc>
            </a:pPr>
            <a:r>
              <a:rPr lang="en-US" sz="303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Key Numeric Variables:</a:t>
            </a:r>
          </a:p>
          <a:p>
            <a:pPr marL="457200" indent="-457200" algn="l">
              <a:lnSpc>
                <a:spcPts val="4242"/>
              </a:lnSpc>
              <a:buFont typeface="Wingdings" pitchFamily="2" charset="2"/>
              <a:buChar char="q"/>
            </a:pPr>
            <a:r>
              <a:rPr lang="en-US" sz="303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Age</a:t>
            </a:r>
          </a:p>
          <a:p>
            <a:pPr marL="457200" indent="-457200" algn="l">
              <a:lnSpc>
                <a:spcPts val="4242"/>
              </a:lnSpc>
              <a:buFont typeface="Wingdings" pitchFamily="2" charset="2"/>
              <a:buChar char="q"/>
            </a:pPr>
            <a:r>
              <a:rPr lang="en-US" sz="303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Monthly Income</a:t>
            </a:r>
          </a:p>
          <a:p>
            <a:pPr marL="457200" indent="-457200" algn="l">
              <a:lnSpc>
                <a:spcPts val="4242"/>
              </a:lnSpc>
              <a:buFont typeface="Wingdings" pitchFamily="2" charset="2"/>
              <a:buChar char="q"/>
            </a:pPr>
            <a:r>
              <a:rPr lang="en-US" sz="303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Years at Company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62000" y="722856"/>
            <a:ext cx="4776916" cy="28469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08"/>
              </a:lnSpc>
            </a:pPr>
            <a:r>
              <a:rPr lang="en-US" sz="6500" b="1" dirty="0">
                <a:latin typeface="Inter"/>
                <a:ea typeface="Inter"/>
                <a:cs typeface="Inter"/>
                <a:sym typeface="Inter"/>
              </a:rPr>
              <a:t>Numeric Variables Overview</a:t>
            </a:r>
          </a:p>
        </p:txBody>
      </p:sp>
      <p:pic>
        <p:nvPicPr>
          <p:cNvPr id="17" name="Picture 16" descr="A graph of a number of people&#10;&#10;Description automatically generated">
            <a:extLst>
              <a:ext uri="{FF2B5EF4-FFF2-40B4-BE49-F238E27FC236}">
                <a16:creationId xmlns:a16="http://schemas.microsoft.com/office/drawing/2014/main" id="{46A95899-C693-C119-9300-96F572E20E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955" y="1990956"/>
            <a:ext cx="11367639" cy="710477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320142" y="3617228"/>
            <a:ext cx="9020670" cy="37145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54"/>
              </a:lnSpc>
            </a:pPr>
            <a:r>
              <a:rPr lang="en-US" sz="40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Key categorical variables: </a:t>
            </a:r>
          </a:p>
          <a:p>
            <a:pPr marL="571500" indent="-571500">
              <a:lnSpc>
                <a:spcPts val="5854"/>
              </a:lnSpc>
              <a:buFont typeface="Wingdings" pitchFamily="2" charset="2"/>
              <a:buChar char="q"/>
            </a:pPr>
            <a:r>
              <a:rPr lang="en-US" sz="40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Job Role</a:t>
            </a:r>
          </a:p>
          <a:p>
            <a:pPr marL="571500" indent="-571500">
              <a:lnSpc>
                <a:spcPts val="5854"/>
              </a:lnSpc>
              <a:buFont typeface="Wingdings" pitchFamily="2" charset="2"/>
              <a:buChar char="q"/>
            </a:pPr>
            <a:r>
              <a:rPr lang="en-US" sz="40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Department</a:t>
            </a:r>
          </a:p>
          <a:p>
            <a:pPr marL="571500" indent="-571500">
              <a:lnSpc>
                <a:spcPts val="5854"/>
              </a:lnSpc>
              <a:buFont typeface="Wingdings" pitchFamily="2" charset="2"/>
              <a:buChar char="q"/>
            </a:pPr>
            <a:r>
              <a:rPr lang="en-US" sz="40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Gender</a:t>
            </a:r>
          </a:p>
          <a:p>
            <a:pPr marL="571500" indent="-571500">
              <a:lnSpc>
                <a:spcPts val="5854"/>
              </a:lnSpc>
              <a:buFont typeface="Wingdings" pitchFamily="2" charset="2"/>
              <a:buChar char="q"/>
            </a:pPr>
            <a:r>
              <a:rPr lang="en-US" sz="4000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Education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1057275"/>
            <a:ext cx="6438900" cy="18979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08"/>
              </a:lnSpc>
            </a:pPr>
            <a:r>
              <a:rPr lang="en-US" sz="6498" b="1" dirty="0">
                <a:latin typeface="Inter"/>
                <a:ea typeface="Inter"/>
                <a:cs typeface="Inter"/>
                <a:sym typeface="Inter"/>
              </a:rPr>
              <a:t>Demographic Insights</a:t>
            </a:r>
          </a:p>
        </p:txBody>
      </p:sp>
      <p:pic>
        <p:nvPicPr>
          <p:cNvPr id="11" name="Picture 10" descr="A graph of a bar graph&#10;&#10;Description automatically generated">
            <a:extLst>
              <a:ext uri="{FF2B5EF4-FFF2-40B4-BE49-F238E27FC236}">
                <a16:creationId xmlns:a16="http://schemas.microsoft.com/office/drawing/2014/main" id="{B89B949F-7234-F3C3-3A81-A42C5346A0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400300"/>
            <a:ext cx="11414658" cy="70866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C142970-7D5A-25C5-65D5-D7DBBD4087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1508FF7F-2391-7A06-0D91-B47B64352CCD}"/>
              </a:ext>
            </a:extLst>
          </p:cNvPr>
          <p:cNvSpPr txBox="1"/>
          <p:nvPr/>
        </p:nvSpPr>
        <p:spPr>
          <a:xfrm>
            <a:off x="1028700" y="1057275"/>
            <a:ext cx="9643325" cy="9543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08"/>
              </a:lnSpc>
            </a:pPr>
            <a:r>
              <a:rPr lang="en-US" sz="6498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Attrition vs Job Role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7411513A-6304-2377-0D2C-73439D357583}"/>
              </a:ext>
            </a:extLst>
          </p:cNvPr>
          <p:cNvSpPr txBox="1"/>
          <p:nvPr/>
        </p:nvSpPr>
        <p:spPr>
          <a:xfrm>
            <a:off x="1059180" y="5002375"/>
            <a:ext cx="4354392" cy="44884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78"/>
              </a:lnSpc>
            </a:pPr>
            <a:r>
              <a:rPr lang="en-US" sz="4410" dirty="0">
                <a:solidFill>
                  <a:schemeClr val="tx2"/>
                </a:solidFill>
                <a:latin typeface="Inter Italics"/>
                <a:ea typeface="Inter Italics"/>
                <a:cs typeface="Inter Italics"/>
                <a:sym typeface="Inter Italics"/>
              </a:rPr>
              <a:t>Attrition is highest for employees who are Sale Representative or in Human Resources </a:t>
            </a:r>
          </a:p>
        </p:txBody>
      </p:sp>
      <p:pic>
        <p:nvPicPr>
          <p:cNvPr id="11" name="Picture 10" descr="A graph with different colored bars&#10;&#10;Description automatically generated">
            <a:extLst>
              <a:ext uri="{FF2B5EF4-FFF2-40B4-BE49-F238E27FC236}">
                <a16:creationId xmlns:a16="http://schemas.microsoft.com/office/drawing/2014/main" id="{AB1494BD-EEC1-BB38-898B-030423640B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2400300"/>
            <a:ext cx="12014433" cy="751946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2827311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976499" y="723849"/>
            <a:ext cx="16016101" cy="948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08"/>
              </a:lnSpc>
            </a:pPr>
            <a:r>
              <a:rPr lang="en-US" sz="6498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Attrition vs Environment Satisfaction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6049368"/>
            <a:ext cx="4354392" cy="256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78"/>
              </a:lnSpc>
            </a:pPr>
            <a:r>
              <a:rPr lang="en-US" sz="4405" dirty="0">
                <a:solidFill>
                  <a:schemeClr val="tx2"/>
                </a:solidFill>
                <a:latin typeface="Inter Italics"/>
                <a:ea typeface="Inter Italics"/>
                <a:cs typeface="Inter Italics"/>
                <a:sym typeface="Inter Italics"/>
              </a:rPr>
              <a:t>Employees with low levels of satisfaction are likely to leave. </a:t>
            </a:r>
          </a:p>
        </p:txBody>
      </p:sp>
      <p:pic>
        <p:nvPicPr>
          <p:cNvPr id="3" name="Picture 2" descr="A graph with a red and blue squares&#10;&#10;Description automatically generated with medium confidence">
            <a:extLst>
              <a:ext uri="{FF2B5EF4-FFF2-40B4-BE49-F238E27FC236}">
                <a16:creationId xmlns:a16="http://schemas.microsoft.com/office/drawing/2014/main" id="{A33B2FE7-C276-138E-13CB-5614A69DF6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345009"/>
            <a:ext cx="11853949" cy="740871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2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6D31D3-D236-B434-04A9-16CBF6C3D0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>
            <a:extLst>
              <a:ext uri="{FF2B5EF4-FFF2-40B4-BE49-F238E27FC236}">
                <a16:creationId xmlns:a16="http://schemas.microsoft.com/office/drawing/2014/main" id="{239CAB92-89F5-B662-DBB9-FC91B9CE4331}"/>
              </a:ext>
            </a:extLst>
          </p:cNvPr>
          <p:cNvSpPr txBox="1"/>
          <p:nvPr/>
        </p:nvSpPr>
        <p:spPr>
          <a:xfrm>
            <a:off x="1028700" y="1057275"/>
            <a:ext cx="9643325" cy="1897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08"/>
              </a:lnSpc>
            </a:pPr>
            <a:r>
              <a:rPr lang="en-US" sz="6498" b="1" dirty="0">
                <a:solidFill>
                  <a:srgbClr val="294733"/>
                </a:solidFill>
                <a:latin typeface="Inter"/>
                <a:ea typeface="Inter"/>
                <a:cs typeface="Inter"/>
                <a:sym typeface="Inter"/>
              </a:rPr>
              <a:t>Top 3 Factors Affecting Attrition</a:t>
            </a: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088F1A12-55F6-8D49-E68E-FF8D9027892C}"/>
              </a:ext>
            </a:extLst>
          </p:cNvPr>
          <p:cNvSpPr txBox="1"/>
          <p:nvPr/>
        </p:nvSpPr>
        <p:spPr>
          <a:xfrm>
            <a:off x="1028700" y="5665385"/>
            <a:ext cx="4354392" cy="3847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78"/>
              </a:lnSpc>
            </a:pPr>
            <a:r>
              <a:rPr lang="en-US" sz="4405" i="1" dirty="0">
                <a:solidFill>
                  <a:schemeClr val="tx2"/>
                </a:solidFill>
                <a:latin typeface="Inter Italics"/>
                <a:ea typeface="Inter Italics"/>
                <a:cs typeface="Inter Italics"/>
                <a:sym typeface="Inter Italics"/>
              </a:rPr>
              <a:t>Top 3 differentiating factors: monthly income, monthly rate, and daily rate</a:t>
            </a:r>
          </a:p>
        </p:txBody>
      </p:sp>
      <p:pic>
        <p:nvPicPr>
          <p:cNvPr id="11" name="Picture 10" descr="A graph with red rectangles&#10;&#10;Description automatically generated">
            <a:extLst>
              <a:ext uri="{FF2B5EF4-FFF2-40B4-BE49-F238E27FC236}">
                <a16:creationId xmlns:a16="http://schemas.microsoft.com/office/drawing/2014/main" id="{D895691E-C478-D20A-0125-FD1F5040E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301" y="2955231"/>
            <a:ext cx="11517699" cy="71985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8083212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657</Words>
  <Application>Microsoft Macintosh PowerPoint</Application>
  <PresentationFormat>Custom</PresentationFormat>
  <Paragraphs>144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Inter</vt:lpstr>
      <vt:lpstr>Inter Italics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Pink and beige Data Visualization Basics modern presentation</dc:title>
  <cp:lastModifiedBy>Mahes, Muskaan</cp:lastModifiedBy>
  <cp:revision>15</cp:revision>
  <dcterms:created xsi:type="dcterms:W3CDTF">2006-08-16T00:00:00Z</dcterms:created>
  <dcterms:modified xsi:type="dcterms:W3CDTF">2025-10-27T00:53:31Z</dcterms:modified>
  <dc:identifier>DAG2SqjsKmY</dc:identifier>
</cp:coreProperties>
</file>

<file path=docProps/thumbnail.jpeg>
</file>